
<file path=[Content_Types].xml><?xml version="1.0" encoding="utf-8"?>
<Types xmlns="http://schemas.openxmlformats.org/package/2006/content-types">
  <Default Extension="png" ContentType="image/png"/>
  <Default Extension="bin" ContentType="application/vnd.ms-office.activeX"/>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ppt/activeX/activeX2.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7" r:id="rId3"/>
    <p:sldId id="259" r:id="rId4"/>
    <p:sldId id="260" r:id="rId5"/>
    <p:sldId id="261" r:id="rId6"/>
    <p:sldId id="262" r:id="rId7"/>
    <p:sldId id="263" r:id="rId8"/>
    <p:sldId id="264" r:id="rId9"/>
    <p:sldId id="265" r:id="rId10"/>
    <p:sldId id="267" r:id="rId11"/>
    <p:sldId id="268" r:id="rId12"/>
    <p:sldId id="26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872" y="-4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B8BAE7F1-89CF-4E07-957E-9E4DB1D69A64}" type="datetimeFigureOut">
              <a:rPr lang="en-US" smtClean="0"/>
              <a:t>8/8/2018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A3F1FCB8-7204-40EB-B47F-2ABACEF8EEC6}"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8BAE7F1-89CF-4E07-957E-9E4DB1D69A64}"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F1FCB8-7204-40EB-B47F-2ABACEF8EEC6}"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8BAE7F1-89CF-4E07-957E-9E4DB1D69A64}" type="datetimeFigureOut">
              <a:rPr lang="en-US" smtClean="0"/>
              <a:t>8/8/2018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A3F1FCB8-7204-40EB-B47F-2ABACEF8EEC6}"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8BAE7F1-89CF-4E07-957E-9E4DB1D69A64}"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F1FCB8-7204-40EB-B47F-2ABACEF8EEC6}"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8BAE7F1-89CF-4E07-957E-9E4DB1D69A64}" type="datetimeFigureOut">
              <a:rPr lang="en-US" smtClean="0"/>
              <a:t>8/8/2018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F1FCB8-7204-40EB-B47F-2ABACEF8EEC6}"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8BAE7F1-89CF-4E07-957E-9E4DB1D69A64}" type="datetimeFigureOut">
              <a:rPr lang="en-US" smtClean="0"/>
              <a:t>8/8/2018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AE7F1-89CF-4E07-957E-9E4DB1D69A64}" type="datetimeFigureOut">
              <a:rPr lang="en-US" smtClean="0"/>
              <a:t>8/8/2018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8BAE7F1-89CF-4E07-957E-9E4DB1D69A64}" type="datetimeFigureOut">
              <a:rPr lang="en-US" smtClean="0"/>
              <a:t>8/8/2018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F1FCB8-7204-40EB-B47F-2ABACEF8EEC6}"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8BAE7F1-89CF-4E07-957E-9E4DB1D69A64}" type="datetimeFigureOut">
              <a:rPr lang="en-US" smtClean="0"/>
              <a:t>8/8/2018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A3F1FCB8-7204-40EB-B47F-2ABACEF8EEC6}"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BAE7F1-89CF-4E07-957E-9E4DB1D69A64}"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8BAE7F1-89CF-4E07-957E-9E4DB1D69A64}" type="datetimeFigureOut">
              <a:rPr lang="en-US" smtClean="0"/>
              <a:t>8/8/2018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F1FCB8-7204-40EB-B47F-2ABACEF8EEC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B8BAE7F1-89CF-4E07-957E-9E4DB1D69A64}" type="datetimeFigureOut">
              <a:rPr lang="en-US" smtClean="0"/>
              <a:t>8/8/2018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3F1FCB8-7204-40EB-B47F-2ABACEF8EEC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control" Target="../activeX/activeX2.xml"/><Relationship Id="rId1" Type="http://schemas.openxmlformats.org/officeDocument/2006/relationships/vmlDrawing" Target="../drawings/vmlDrawing2.v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0" y="4419600"/>
            <a:ext cx="9144000" cy="2438400"/>
          </a:xfrm>
          <a:prstGeom prst="rect">
            <a:avLst/>
          </a:prstGeom>
          <a:solidFill>
            <a:srgbClr val="6666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spcBef>
                <a:spcPts val="600"/>
              </a:spcBef>
              <a:defRPr/>
            </a:pPr>
            <a:r>
              <a:rPr lang="en-AU" altLang="en-US" sz="4400" b="1">
                <a:solidFill>
                  <a:srgbClr val="FF0000"/>
                </a:solidFill>
                <a:effectLst>
                  <a:outerShdw blurRad="38100" dist="38100" dir="2700000" algn="tl">
                    <a:srgbClr val="000000"/>
                  </a:outerShdw>
                </a:effectLst>
                <a:latin typeface="Arial" pitchFamily="34" charset="0"/>
                <a:cs typeface="Arial" pitchFamily="34" charset="0"/>
              </a:rPr>
              <a:t>Bài </a:t>
            </a:r>
            <a:r>
              <a:rPr lang="en-AU" altLang="en-US" sz="4400" b="1" smtClean="0">
                <a:solidFill>
                  <a:srgbClr val="FF0000"/>
                </a:solidFill>
                <a:effectLst>
                  <a:outerShdw blurRad="38100" dist="38100" dir="2700000" algn="tl">
                    <a:srgbClr val="000000"/>
                  </a:outerShdw>
                </a:effectLst>
                <a:latin typeface="Arial" pitchFamily="34" charset="0"/>
                <a:cs typeface="Arial" pitchFamily="34" charset="0"/>
              </a:rPr>
              <a:t>giảng</a:t>
            </a:r>
          </a:p>
          <a:p>
            <a:pPr algn="ctr" eaLnBrk="0" hangingPunct="0">
              <a:spcBef>
                <a:spcPts val="600"/>
              </a:spcBef>
              <a:defRPr/>
            </a:pPr>
            <a:r>
              <a:rPr lang="en-US" sz="4400" b="1" smtClean="0">
                <a:solidFill>
                  <a:srgbClr val="FFFF00"/>
                </a:solidFill>
                <a:effectLst/>
                <a:latin typeface="Arial" pitchFamily="34" charset="0"/>
                <a:cs typeface="Arial" pitchFamily="34" charset="0"/>
              </a:rPr>
              <a:t>Lập </a:t>
            </a:r>
            <a:r>
              <a:rPr lang="en-US" sz="4400" b="1">
                <a:solidFill>
                  <a:srgbClr val="FFFF00"/>
                </a:solidFill>
                <a:effectLst/>
                <a:latin typeface="Arial" pitchFamily="34" charset="0"/>
                <a:cs typeface="Arial" pitchFamily="34" charset="0"/>
              </a:rPr>
              <a:t>trình bộ định thời/bộ </a:t>
            </a:r>
            <a:r>
              <a:rPr lang="en-US" sz="4400" b="1" smtClean="0">
                <a:solidFill>
                  <a:srgbClr val="FFFF00"/>
                </a:solidFill>
                <a:effectLst/>
                <a:latin typeface="Arial" pitchFamily="34" charset="0"/>
                <a:cs typeface="Arial" pitchFamily="34" charset="0"/>
              </a:rPr>
              <a:t>đếm</a:t>
            </a:r>
          </a:p>
          <a:p>
            <a:pPr algn="ctr" eaLnBrk="0" hangingPunct="0">
              <a:spcBef>
                <a:spcPts val="600"/>
              </a:spcBef>
              <a:defRPr/>
            </a:pPr>
            <a:r>
              <a:rPr lang="en-US" sz="4400" b="1" smtClean="0">
                <a:solidFill>
                  <a:srgbClr val="FFFF00"/>
                </a:solidFill>
                <a:effectLst/>
                <a:latin typeface="Arial" pitchFamily="34" charset="0"/>
                <a:cs typeface="Arial" pitchFamily="34" charset="0"/>
              </a:rPr>
              <a:t>Timer/Counter </a:t>
            </a:r>
            <a:r>
              <a:rPr lang="en-US" sz="4400" b="1">
                <a:solidFill>
                  <a:srgbClr val="FFFF00"/>
                </a:solidFill>
                <a:effectLst/>
                <a:latin typeface="Arial" pitchFamily="34" charset="0"/>
                <a:cs typeface="Arial" pitchFamily="34" charset="0"/>
              </a:rPr>
              <a:t>với 8051</a:t>
            </a:r>
            <a:endParaRPr lang="en-AU" altLang="en-US" sz="4400" b="1">
              <a:solidFill>
                <a:srgbClr val="FFFF00"/>
              </a:solidFill>
              <a:effectLst>
                <a:outerShdw blurRad="38100" dist="38100" dir="2700000" algn="tl">
                  <a:srgbClr val="000000"/>
                </a:outerShdw>
              </a:effectLst>
              <a:latin typeface="Arial" pitchFamily="34" charset="0"/>
              <a:cs typeface="Arial" pitchFamily="34" charset="0"/>
            </a:endParaRPr>
          </a:p>
        </p:txBody>
      </p:sp>
      <p:sp>
        <p:nvSpPr>
          <p:cNvPr id="5" name="Text Box 4"/>
          <p:cNvSpPr txBox="1">
            <a:spLocks noGrp="1" noChangeArrowheads="1"/>
          </p:cNvSpPr>
          <p:nvPr>
            <p:ph type="ctrTitle"/>
          </p:nvPr>
        </p:nvSpPr>
        <p:spPr>
          <a:xfrm>
            <a:off x="0" y="3505200"/>
            <a:ext cx="9144000" cy="1143000"/>
          </a:xfrm>
        </p:spPr>
        <p:txBody>
          <a:bodyPr/>
          <a:lstStyle/>
          <a:p>
            <a:pPr eaLnBrk="1" hangingPunct="1">
              <a:spcBef>
                <a:spcPct val="50000"/>
              </a:spcBef>
              <a:defRPr/>
            </a:pPr>
            <a:r>
              <a:rPr lang="en-US" altLang="en-US" sz="1600" b="0" smtClean="0">
                <a:solidFill>
                  <a:srgbClr val="003399"/>
                </a:solidFill>
              </a:rPr>
              <a:t> </a:t>
            </a:r>
            <a:endParaRPr lang="en-US" altLang="en-US" sz="2000" b="0" smtClean="0">
              <a:solidFill>
                <a:srgbClr val="003399"/>
              </a:solidFill>
            </a:endParaRPr>
          </a:p>
        </p:txBody>
      </p:sp>
      <p:pic>
        <p:nvPicPr>
          <p:cNvPr id="6" name="Picture 10" descr="untitl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1981200"/>
            <a:ext cx="31242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443" y="0"/>
            <a:ext cx="4291057" cy="1600200"/>
          </a:xfrm>
          <a:prstGeom prst="rect">
            <a:avLst/>
          </a:prstGeom>
        </p:spPr>
      </p:pic>
      <p:sp>
        <p:nvSpPr>
          <p:cNvPr id="8" name="Rectangle 7"/>
          <p:cNvSpPr/>
          <p:nvPr/>
        </p:nvSpPr>
        <p:spPr bwMode="auto">
          <a:xfrm>
            <a:off x="0" y="1981200"/>
            <a:ext cx="2819400" cy="2436813"/>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rgbClr val="003399"/>
              </a:solidFill>
              <a:effectLst>
                <a:outerShdw blurRad="38100" dist="38100" dir="2700000" algn="tl">
                  <a:srgbClr val="000000">
                    <a:alpha val="43137"/>
                  </a:srgbClr>
                </a:outerShdw>
              </a:effectLst>
              <a:latin typeface="Trebuchet MS" pitchFamily="34" charset="0"/>
            </a:endParaRPr>
          </a:p>
        </p:txBody>
      </p:sp>
      <p:pic>
        <p:nvPicPr>
          <p:cNvPr id="9" name="Picture 8" descr="C:\Users\KCNTT\Desktop\intel 8051 .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320638" y="2574962"/>
            <a:ext cx="2284413" cy="1249288"/>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1031" name="ShockwaveFlash1" r:id="rId2" imgW="3200000" imgH="2438095"/>
        </mc:Choice>
        <mc:Fallback>
          <p:control name="ShockwaveFlash1" r:id="rId2" imgW="3200000" imgH="2438095">
            <p:pic>
              <p:nvPicPr>
                <p:cNvPr id="0" name="ShockwaveFlash1"/>
                <p:cNvPicPr preferRelativeResize="0">
                  <a:picLocks noChangeArrowheads="1" noChangeShapeType="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1981200"/>
                  <a:ext cx="3200400" cy="2438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5266600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smtClean="0">
                <a:solidFill>
                  <a:srgbClr val="C00000"/>
                </a:solidFill>
                <a:latin typeface="Arial" pitchFamily="34" charset="0"/>
                <a:cs typeface="Arial" pitchFamily="34" charset="0"/>
              </a:rPr>
              <a:t>1. </a:t>
            </a:r>
            <a:r>
              <a:rPr lang="en-US" sz="2400" b="1">
                <a:solidFill>
                  <a:srgbClr val="C00000"/>
                </a:solidFill>
                <a:latin typeface="Arial" pitchFamily="34" charset="0"/>
                <a:cs typeface="Arial" pitchFamily="34" charset="0"/>
              </a:rPr>
              <a:t>Giới thiệu khái quát về Timer/Counter trong 8051:</a:t>
            </a:r>
          </a:p>
        </p:txBody>
      </p:sp>
      <p:sp>
        <p:nvSpPr>
          <p:cNvPr id="7" name="Rectangle 6"/>
          <p:cNvSpPr/>
          <p:nvPr/>
        </p:nvSpPr>
        <p:spPr>
          <a:xfrm>
            <a:off x="228600" y="1905000"/>
            <a:ext cx="8763000" cy="400110"/>
          </a:xfrm>
          <a:prstGeom prst="rect">
            <a:avLst/>
          </a:prstGeom>
        </p:spPr>
        <p:txBody>
          <a:bodyPr wrap="square">
            <a:spAutoFit/>
          </a:bodyPr>
          <a:lstStyle/>
          <a:p>
            <a:r>
              <a:rPr lang="en-US" sz="2000" smtClean="0">
                <a:latin typeface="Arial" pitchFamily="34" charset="0"/>
                <a:cs typeface="Arial" pitchFamily="34" charset="0"/>
              </a:rPr>
              <a:t>- Timer/Counter là một bộ đếm, đếm xung nhịp (xung clock). </a:t>
            </a:r>
            <a:endParaRPr lang="en-US" sz="2000"/>
          </a:p>
        </p:txBody>
      </p:sp>
      <p:sp>
        <p:nvSpPr>
          <p:cNvPr id="8" name="Rectangle 7"/>
          <p:cNvSpPr/>
          <p:nvPr/>
        </p:nvSpPr>
        <p:spPr>
          <a:xfrm>
            <a:off x="228600" y="2568714"/>
            <a:ext cx="8610600" cy="707886"/>
          </a:xfrm>
          <a:prstGeom prst="rect">
            <a:avLst/>
          </a:prstGeom>
        </p:spPr>
        <p:txBody>
          <a:bodyPr wrap="square">
            <a:spAutoFit/>
          </a:bodyPr>
          <a:lstStyle/>
          <a:p>
            <a:pPr algn="just"/>
            <a:r>
              <a:rPr lang="en-US" sz="2000" smtClean="0">
                <a:latin typeface="Arial" pitchFamily="34" charset="0"/>
                <a:cs typeface="Arial" pitchFamily="34" charset="0"/>
              </a:rPr>
              <a:t>- Chứa các thanh ghi chứa giá trị đếm và thanh ghi điều khiển hoạt động đếm.</a:t>
            </a:r>
            <a:endParaRPr lang="en-US" sz="2000"/>
          </a:p>
        </p:txBody>
      </p:sp>
      <p:sp>
        <p:nvSpPr>
          <p:cNvPr id="9" name="Rectangle 8"/>
          <p:cNvSpPr/>
          <p:nvPr/>
        </p:nvSpPr>
        <p:spPr>
          <a:xfrm>
            <a:off x="228600" y="3556337"/>
            <a:ext cx="8610600" cy="1015663"/>
          </a:xfrm>
          <a:prstGeom prst="rect">
            <a:avLst/>
          </a:prstGeom>
        </p:spPr>
        <p:txBody>
          <a:bodyPr wrap="square">
            <a:spAutoFit/>
          </a:bodyPr>
          <a:lstStyle/>
          <a:p>
            <a:pPr algn="just"/>
            <a:r>
              <a:rPr lang="en-US" sz="2000" smtClean="0">
                <a:latin typeface="Arial" pitchFamily="34" charset="0"/>
                <a:cs typeface="Arial" pitchFamily="34" charset="0"/>
              </a:rPr>
              <a:t>- Nguồn xung nhịp được chọn để đếm có thể là nguồn xung nhịp nội (bên trong vi điều khiển), hoặc có thể lập trình chọn nguồn xung nhịp bên ngoài (đưa vào trên một chân nào đó). </a:t>
            </a:r>
            <a:endParaRPr lang="en-US" sz="2000"/>
          </a:p>
        </p:txBody>
      </p:sp>
    </p:spTree>
    <p:extLst>
      <p:ext uri="{BB962C8B-B14F-4D97-AF65-F5344CB8AC3E}">
        <p14:creationId xmlns:p14="http://schemas.microsoft.com/office/powerpoint/2010/main" val="9195263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3700052" cy="400110"/>
          </a:xfrm>
          <a:prstGeom prst="rect">
            <a:avLst/>
          </a:prstGeom>
        </p:spPr>
        <p:txBody>
          <a:bodyPr wrap="none">
            <a:spAutoFit/>
          </a:bodyPr>
          <a:lstStyle/>
          <a:p>
            <a:r>
              <a:rPr lang="en-US" sz="2000" b="1" smtClean="0">
                <a:latin typeface="Arial" pitchFamily="34" charset="0"/>
                <a:cs typeface="Arial" pitchFamily="34" charset="0"/>
              </a:rPr>
              <a:t>- Thanh </a:t>
            </a:r>
            <a:r>
              <a:rPr lang="en-US" sz="2000" b="1">
                <a:latin typeface="Arial" pitchFamily="34" charset="0"/>
                <a:cs typeface="Arial" pitchFamily="34" charset="0"/>
              </a:rPr>
              <a:t>ghi chứa giá trị đếm.</a:t>
            </a:r>
          </a:p>
        </p:txBody>
      </p:sp>
      <p:sp>
        <p:nvSpPr>
          <p:cNvPr id="3" name="Rectangle 2"/>
          <p:cNvSpPr/>
          <p:nvPr/>
        </p:nvSpPr>
        <p:spPr>
          <a:xfrm>
            <a:off x="228600" y="1676400"/>
            <a:ext cx="8686800" cy="1015663"/>
          </a:xfrm>
          <a:prstGeom prst="rect">
            <a:avLst/>
          </a:prstGeom>
        </p:spPr>
        <p:txBody>
          <a:bodyPr wrap="square">
            <a:spAutoFit/>
          </a:bodyPr>
          <a:lstStyle/>
          <a:p>
            <a:pPr indent="406400" algn="just"/>
            <a:r>
              <a:rPr lang="en-US" sz="2000">
                <a:latin typeface="Arial" pitchFamily="34" charset="0"/>
                <a:cs typeface="Arial" pitchFamily="34" charset="0"/>
              </a:rPr>
              <a:t>Mỗi bộ Timer/Counter trong 8051 có 1 thanh ghi 16 bit chứa giá trị đếm, được truy cập (đọc/ghi) dưới 2 thanh ghi 8 bit độc lập gọi là byte thấp (TLx), byte cao (THx).</a:t>
            </a:r>
          </a:p>
        </p:txBody>
      </p:sp>
      <p:pic>
        <p:nvPicPr>
          <p:cNvPr id="10" name="Picture 9" descr="http://dammedientu.vn/wp-content/uploads/2018/02/download-10.png"/>
          <p:cNvPicPr/>
          <p:nvPr/>
        </p:nvPicPr>
        <p:blipFill>
          <a:blip r:embed="rId2">
            <a:extLst>
              <a:ext uri="{28A0092B-C50C-407E-A947-70E740481C1C}">
                <a14:useLocalDpi xmlns:a14="http://schemas.microsoft.com/office/drawing/2010/main" val="0"/>
              </a:ext>
            </a:extLst>
          </a:blip>
          <a:srcRect/>
          <a:stretch>
            <a:fillRect/>
          </a:stretch>
        </p:blipFill>
        <p:spPr bwMode="auto">
          <a:xfrm>
            <a:off x="381000" y="2952690"/>
            <a:ext cx="8305800" cy="1342390"/>
          </a:xfrm>
          <a:prstGeom prst="rect">
            <a:avLst/>
          </a:prstGeom>
          <a:noFill/>
          <a:ln>
            <a:noFill/>
          </a:ln>
        </p:spPr>
      </p:pic>
      <p:sp>
        <p:nvSpPr>
          <p:cNvPr id="5" name="Rectangle 4"/>
          <p:cNvSpPr/>
          <p:nvPr/>
        </p:nvSpPr>
        <p:spPr>
          <a:xfrm>
            <a:off x="1763088" y="4324290"/>
            <a:ext cx="6085512" cy="400110"/>
          </a:xfrm>
          <a:prstGeom prst="rect">
            <a:avLst/>
          </a:prstGeom>
        </p:spPr>
        <p:txBody>
          <a:bodyPr wrap="none">
            <a:spAutoFit/>
          </a:bodyPr>
          <a:lstStyle/>
          <a:p>
            <a:r>
              <a:rPr lang="en-US" sz="2000" b="1" i="1">
                <a:latin typeface="Arial" pitchFamily="34" charset="0"/>
                <a:cs typeface="Arial" pitchFamily="34" charset="0"/>
              </a:rPr>
              <a:t>Thanh ghi chứa giá trị đếm của Timer/Counter 0.</a:t>
            </a:r>
          </a:p>
        </p:txBody>
      </p:sp>
    </p:spTree>
    <p:extLst>
      <p:ext uri="{BB962C8B-B14F-4D97-AF65-F5344CB8AC3E}">
        <p14:creationId xmlns:p14="http://schemas.microsoft.com/office/powerpoint/2010/main" val="40730097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638082"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cài đặt chế độ hoạt động: TMOD</a:t>
            </a:r>
            <a:r>
              <a:rPr lang="en-US" sz="2000" b="1" smtClean="0">
                <a:latin typeface="Arial" pitchFamily="34" charset="0"/>
                <a:cs typeface="Arial" pitchFamily="34" charset="0"/>
              </a:rPr>
              <a:t>.</a:t>
            </a:r>
            <a:endParaRPr lang="en-US" sz="2000" b="1">
              <a:latin typeface="Arial" pitchFamily="34" charset="0"/>
              <a:cs typeface="Arial" pitchFamily="34" charset="0"/>
            </a:endParaRPr>
          </a:p>
        </p:txBody>
      </p:sp>
      <p:sp>
        <p:nvSpPr>
          <p:cNvPr id="6" name="Rectangle 5"/>
          <p:cNvSpPr/>
          <p:nvPr/>
        </p:nvSpPr>
        <p:spPr>
          <a:xfrm>
            <a:off x="228600" y="1752600"/>
            <a:ext cx="8686800" cy="1323439"/>
          </a:xfrm>
          <a:prstGeom prst="rect">
            <a:avLst/>
          </a:prstGeom>
        </p:spPr>
        <p:txBody>
          <a:bodyPr wrap="square">
            <a:spAutoFit/>
          </a:bodyPr>
          <a:lstStyle/>
          <a:p>
            <a:pPr indent="465138" algn="just"/>
            <a:r>
              <a:rPr lang="en-US" sz="2000">
                <a:latin typeface="Arial" pitchFamily="34" charset="0"/>
                <a:cs typeface="Arial" pitchFamily="34" charset="0"/>
              </a:rPr>
              <a:t>Cả 2 bộ Timer/Counter 0 và Timer/Counter 1 đều dùng chung 1 thanh ghi TMOD để thiết lập các chế độ hoạt đông. TMOD là thanh ghi 8 bit. 4 bit thấp sử dụng để thiết lập chế độ cho Timer/Counter 0, còn 4 bit cao được sử dụng để thiết lập chế độ hoạt động cho </a:t>
            </a:r>
            <a:r>
              <a:rPr lang="en-US" sz="2000" smtClean="0">
                <a:latin typeface="Arial" pitchFamily="34" charset="0"/>
                <a:cs typeface="Arial" pitchFamily="34" charset="0"/>
              </a:rPr>
              <a:t>Timer/Counter 1.</a:t>
            </a:r>
            <a:endParaRPr lang="en-US" sz="2000">
              <a:latin typeface="Arial" pitchFamily="34" charset="0"/>
              <a:cs typeface="Arial" pitchFamily="34" charset="0"/>
            </a:endParaRPr>
          </a:p>
        </p:txBody>
      </p:sp>
      <p:pic>
        <p:nvPicPr>
          <p:cNvPr id="8" name="Picture 7" descr="http://dammedientu.vn/wp-content/uploads/2018/02/download-2-2.png"/>
          <p:cNvPicPr/>
          <p:nvPr/>
        </p:nvPicPr>
        <p:blipFill>
          <a:blip r:embed="rId2">
            <a:extLst>
              <a:ext uri="{28A0092B-C50C-407E-A947-70E740481C1C}">
                <a14:useLocalDpi xmlns:a14="http://schemas.microsoft.com/office/drawing/2010/main" val="0"/>
              </a:ext>
            </a:extLst>
          </a:blip>
          <a:srcRect/>
          <a:stretch>
            <a:fillRect/>
          </a:stretch>
        </p:blipFill>
        <p:spPr bwMode="auto">
          <a:xfrm>
            <a:off x="762000" y="3733800"/>
            <a:ext cx="7467600" cy="1752600"/>
          </a:xfrm>
          <a:prstGeom prst="rect">
            <a:avLst/>
          </a:prstGeom>
          <a:noFill/>
          <a:ln>
            <a:noFill/>
          </a:ln>
        </p:spPr>
      </p:pic>
    </p:spTree>
    <p:extLst>
      <p:ext uri="{BB962C8B-B14F-4D97-AF65-F5344CB8AC3E}">
        <p14:creationId xmlns:p14="http://schemas.microsoft.com/office/powerpoint/2010/main" val="40276091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638082"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cài đặt chế độ hoạt động: TMOD</a:t>
            </a:r>
            <a:r>
              <a:rPr lang="en-US" sz="2000" b="1" smtClean="0">
                <a:latin typeface="Arial" pitchFamily="34" charset="0"/>
                <a:cs typeface="Arial" pitchFamily="34" charset="0"/>
              </a:rPr>
              <a:t>.</a:t>
            </a:r>
            <a:endParaRPr lang="en-US" sz="2000" b="1">
              <a:latin typeface="Arial" pitchFamily="34" charset="0"/>
              <a:cs typeface="Arial" pitchFamily="34" charset="0"/>
            </a:endParaRPr>
          </a:p>
        </p:txBody>
      </p:sp>
      <p:pic>
        <p:nvPicPr>
          <p:cNvPr id="8" name="Picture 7" descr="http://dammedientu.vn/wp-content/uploads/2018/02/download-2-2.png"/>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467600" cy="1752600"/>
          </a:xfrm>
          <a:prstGeom prst="rect">
            <a:avLst/>
          </a:prstGeom>
          <a:noFill/>
          <a:ln>
            <a:noFill/>
          </a:ln>
        </p:spPr>
      </p:pic>
      <p:sp>
        <p:nvSpPr>
          <p:cNvPr id="3" name="Rectangle 2"/>
          <p:cNvSpPr/>
          <p:nvPr/>
        </p:nvSpPr>
        <p:spPr>
          <a:xfrm>
            <a:off x="235856" y="3752166"/>
            <a:ext cx="8679544" cy="1015663"/>
          </a:xfrm>
          <a:prstGeom prst="rect">
            <a:avLst/>
          </a:prstGeom>
        </p:spPr>
        <p:txBody>
          <a:bodyPr wrap="square">
            <a:spAutoFit/>
          </a:bodyPr>
          <a:lstStyle/>
          <a:p>
            <a:pPr algn="just"/>
            <a:r>
              <a:rPr lang="en-US" sz="2000" b="1" smtClean="0">
                <a:latin typeface="Arial" pitchFamily="34" charset="0"/>
                <a:cs typeface="Arial" pitchFamily="34" charset="0"/>
              </a:rPr>
              <a:t>Trong đó:</a:t>
            </a:r>
          </a:p>
          <a:p>
            <a:pPr algn="just"/>
            <a:r>
              <a:rPr lang="en-US" sz="2000" smtClean="0">
                <a:latin typeface="Arial" pitchFamily="34" charset="0"/>
                <a:cs typeface="Arial" pitchFamily="34" charset="0"/>
              </a:rPr>
              <a:t>+ </a:t>
            </a:r>
            <a:r>
              <a:rPr lang="en-US" sz="2000" b="1" smtClean="0">
                <a:latin typeface="Arial" pitchFamily="34" charset="0"/>
                <a:cs typeface="Arial" pitchFamily="34" charset="0"/>
              </a:rPr>
              <a:t>Các </a:t>
            </a:r>
            <a:r>
              <a:rPr lang="en-US" sz="2000" b="1">
                <a:latin typeface="Arial" pitchFamily="34" charset="0"/>
                <a:cs typeface="Arial" pitchFamily="34" charset="0"/>
              </a:rPr>
              <a:t>bit M1, M0 </a:t>
            </a:r>
            <a:r>
              <a:rPr lang="en-US" sz="2000">
                <a:latin typeface="Arial" pitchFamily="34" charset="0"/>
                <a:cs typeface="Arial" pitchFamily="34" charset="0"/>
              </a:rPr>
              <a:t>được dùng để thiết lập chế độ hoạt động cho các bộ Timer/Counter</a:t>
            </a:r>
          </a:p>
        </p:txBody>
      </p:sp>
      <p:pic>
        <p:nvPicPr>
          <p:cNvPr id="7" name="Picture 6" descr="http://dammedientu.vn/wp-content/uploads/2018/02/download-3-2.png"/>
          <p:cNvPicPr/>
          <p:nvPr/>
        </p:nvPicPr>
        <p:blipFill>
          <a:blip r:embed="rId3">
            <a:extLst>
              <a:ext uri="{28A0092B-C50C-407E-A947-70E740481C1C}">
                <a14:useLocalDpi xmlns:a14="http://schemas.microsoft.com/office/drawing/2010/main" val="0"/>
              </a:ext>
            </a:extLst>
          </a:blip>
          <a:srcRect/>
          <a:stretch>
            <a:fillRect/>
          </a:stretch>
        </p:blipFill>
        <p:spPr bwMode="auto">
          <a:xfrm>
            <a:off x="914400" y="4772025"/>
            <a:ext cx="7620000" cy="1933575"/>
          </a:xfrm>
          <a:prstGeom prst="rect">
            <a:avLst/>
          </a:prstGeom>
          <a:noFill/>
          <a:ln>
            <a:noFill/>
          </a:ln>
        </p:spPr>
      </p:pic>
    </p:spTree>
    <p:extLst>
      <p:ext uri="{BB962C8B-B14F-4D97-AF65-F5344CB8AC3E}">
        <p14:creationId xmlns:p14="http://schemas.microsoft.com/office/powerpoint/2010/main" val="113066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274020"/>
            <a:ext cx="5638082"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cài đặt chế độ hoạt động: TMOD</a:t>
            </a:r>
            <a:r>
              <a:rPr lang="en-US" sz="2000" b="1" smtClean="0">
                <a:latin typeface="Arial" pitchFamily="34" charset="0"/>
                <a:cs typeface="Arial" pitchFamily="34" charset="0"/>
              </a:rPr>
              <a:t>.</a:t>
            </a:r>
            <a:endParaRPr lang="en-US" sz="2000" b="1">
              <a:latin typeface="Arial" pitchFamily="34" charset="0"/>
              <a:cs typeface="Arial" pitchFamily="34" charset="0"/>
            </a:endParaRPr>
          </a:p>
        </p:txBody>
      </p:sp>
      <p:pic>
        <p:nvPicPr>
          <p:cNvPr id="8" name="Picture 7" descr="http://dammedientu.vn/wp-content/uploads/2018/02/download-2-2.png"/>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467600" cy="1752600"/>
          </a:xfrm>
          <a:prstGeom prst="rect">
            <a:avLst/>
          </a:prstGeom>
          <a:noFill/>
          <a:ln>
            <a:noFill/>
          </a:ln>
        </p:spPr>
      </p:pic>
      <p:sp>
        <p:nvSpPr>
          <p:cNvPr id="3" name="Rectangle 2"/>
          <p:cNvSpPr/>
          <p:nvPr/>
        </p:nvSpPr>
        <p:spPr>
          <a:xfrm>
            <a:off x="235856" y="3581400"/>
            <a:ext cx="8679544" cy="1938992"/>
          </a:xfrm>
          <a:prstGeom prst="rect">
            <a:avLst/>
          </a:prstGeom>
        </p:spPr>
        <p:txBody>
          <a:bodyPr wrap="square">
            <a:spAutoFit/>
          </a:bodyPr>
          <a:lstStyle/>
          <a:p>
            <a:pPr algn="just">
              <a:lnSpc>
                <a:spcPct val="150000"/>
              </a:lnSpc>
            </a:pPr>
            <a:r>
              <a:rPr lang="en-US" sz="2000" b="1" smtClean="0">
                <a:latin typeface="Arial" pitchFamily="34" charset="0"/>
                <a:cs typeface="Arial" pitchFamily="34" charset="0"/>
              </a:rPr>
              <a:t>Trong đó:</a:t>
            </a:r>
          </a:p>
          <a:p>
            <a:pPr algn="just">
              <a:lnSpc>
                <a:spcPct val="150000"/>
              </a:lnSpc>
            </a:pPr>
            <a:r>
              <a:rPr lang="en-US" sz="2000" smtClean="0">
                <a:latin typeface="Arial" pitchFamily="34" charset="0"/>
                <a:cs typeface="Arial" pitchFamily="34" charset="0"/>
              </a:rPr>
              <a:t>+ </a:t>
            </a:r>
            <a:r>
              <a:rPr lang="en-US" sz="2000" b="1" smtClean="0">
                <a:latin typeface="Arial" pitchFamily="34" charset="0"/>
                <a:cs typeface="Arial" pitchFamily="34" charset="0"/>
              </a:rPr>
              <a:t>Bit </a:t>
            </a:r>
            <a:r>
              <a:rPr lang="en-US" sz="2000" b="1">
                <a:latin typeface="Arial" pitchFamily="34" charset="0"/>
                <a:cs typeface="Arial" pitchFamily="34" charset="0"/>
              </a:rPr>
              <a:t>C/T </a:t>
            </a:r>
            <a:r>
              <a:rPr lang="en-US" sz="2000">
                <a:latin typeface="Arial" pitchFamily="34" charset="0"/>
                <a:cs typeface="Arial" pitchFamily="34" charset="0"/>
              </a:rPr>
              <a:t>được sử dụng để </a:t>
            </a:r>
            <a:r>
              <a:rPr lang="en-US" sz="2000" smtClean="0">
                <a:latin typeface="Arial" pitchFamily="34" charset="0"/>
                <a:cs typeface="Arial" pitchFamily="34" charset="0"/>
              </a:rPr>
              <a:t>chọn </a:t>
            </a:r>
            <a:r>
              <a:rPr lang="en-US" sz="2000">
                <a:latin typeface="Arial" pitchFamily="34" charset="0"/>
                <a:cs typeface="Arial" pitchFamily="34" charset="0"/>
              </a:rPr>
              <a:t>xung </a:t>
            </a:r>
            <a:r>
              <a:rPr lang="en-US" sz="2000" smtClean="0">
                <a:latin typeface="Arial" pitchFamily="34" charset="0"/>
                <a:cs typeface="Arial" pitchFamily="34" charset="0"/>
              </a:rPr>
              <a:t>clock.</a:t>
            </a:r>
          </a:p>
          <a:p>
            <a:pPr algn="just">
              <a:lnSpc>
                <a:spcPct val="150000"/>
              </a:lnSpc>
            </a:pPr>
            <a:r>
              <a:rPr lang="en-US" sz="2000" smtClean="0">
                <a:latin typeface="Arial" pitchFamily="34" charset="0"/>
                <a:cs typeface="Arial" pitchFamily="34" charset="0"/>
              </a:rPr>
              <a:t>+ </a:t>
            </a:r>
            <a:r>
              <a:rPr lang="en-US" sz="2000" b="1">
                <a:latin typeface="Arial" pitchFamily="34" charset="0"/>
                <a:cs typeface="Arial" pitchFamily="34" charset="0"/>
              </a:rPr>
              <a:t>Bit GATE </a:t>
            </a:r>
            <a:r>
              <a:rPr lang="en-US" sz="2000">
                <a:latin typeface="Arial" pitchFamily="34" charset="0"/>
                <a:cs typeface="Arial" pitchFamily="34" charset="0"/>
              </a:rPr>
              <a:t>được sử dụng để xác định việc điều khiển khởi động/dừng hoạt động của bộ Timer.</a:t>
            </a:r>
            <a:endParaRPr lang="en-US" sz="2000" smtClean="0">
              <a:latin typeface="Arial" pitchFamily="34" charset="0"/>
              <a:cs typeface="Arial" pitchFamily="34" charset="0"/>
            </a:endParaRPr>
          </a:p>
        </p:txBody>
      </p:sp>
    </p:spTree>
    <p:extLst>
      <p:ext uri="{BB962C8B-B14F-4D97-AF65-F5344CB8AC3E}">
        <p14:creationId xmlns:p14="http://schemas.microsoft.com/office/powerpoint/2010/main" val="294934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2</a:t>
            </a:r>
            <a:r>
              <a:rPr lang="en-US" sz="2400" b="1" smtClean="0">
                <a:solidFill>
                  <a:schemeClr val="accent2"/>
                </a:solidFill>
                <a:latin typeface="Arial" pitchFamily="34" charset="0"/>
                <a:cs typeface="Arial" pitchFamily="34" charset="0"/>
              </a:rPr>
              <a:t>. </a:t>
            </a:r>
            <a:r>
              <a:rPr lang="en-US" sz="2400" b="1">
                <a:solidFill>
                  <a:schemeClr val="accent2"/>
                </a:solidFill>
                <a:latin typeface="Arial" pitchFamily="34" charset="0"/>
                <a:cs typeface="Arial" pitchFamily="34" charset="0"/>
              </a:rPr>
              <a:t>Các thanh ghi điều khiển Timer/Counter trong 8051</a:t>
            </a:r>
          </a:p>
        </p:txBody>
      </p:sp>
      <p:sp>
        <p:nvSpPr>
          <p:cNvPr id="2" name="Rectangle 1"/>
          <p:cNvSpPr/>
          <p:nvPr/>
        </p:nvSpPr>
        <p:spPr>
          <a:xfrm>
            <a:off x="228600" y="1624004"/>
            <a:ext cx="5381601" cy="400110"/>
          </a:xfrm>
          <a:prstGeom prst="rect">
            <a:avLst/>
          </a:prstGeom>
        </p:spPr>
        <p:txBody>
          <a:bodyPr wrap="none">
            <a:spAutoFit/>
          </a:bodyPr>
          <a:lstStyle/>
          <a:p>
            <a:r>
              <a:rPr lang="en-US" sz="2000" b="1" smtClean="0">
                <a:latin typeface="Arial" pitchFamily="34" charset="0"/>
                <a:cs typeface="Arial" pitchFamily="34" charset="0"/>
              </a:rPr>
              <a:t>- </a:t>
            </a:r>
            <a:r>
              <a:rPr lang="en-US" sz="2000" b="1">
                <a:latin typeface="Arial" pitchFamily="34" charset="0"/>
                <a:cs typeface="Arial" pitchFamily="34" charset="0"/>
              </a:rPr>
              <a:t>Thanh ghi điều khiển và trạng thái: TCON</a:t>
            </a:r>
          </a:p>
        </p:txBody>
      </p:sp>
      <p:sp>
        <p:nvSpPr>
          <p:cNvPr id="3" name="Rectangle 2"/>
          <p:cNvSpPr/>
          <p:nvPr/>
        </p:nvSpPr>
        <p:spPr>
          <a:xfrm>
            <a:off x="235856" y="3321784"/>
            <a:ext cx="8679544" cy="1631216"/>
          </a:xfrm>
          <a:prstGeom prst="rect">
            <a:avLst/>
          </a:prstGeom>
        </p:spPr>
        <p:txBody>
          <a:bodyPr wrap="square">
            <a:spAutoFit/>
          </a:bodyPr>
          <a:lstStyle/>
          <a:p>
            <a:pPr algn="just">
              <a:lnSpc>
                <a:spcPct val="150000"/>
              </a:lnSpc>
            </a:pPr>
            <a:r>
              <a:rPr lang="en-US" sz="2000">
                <a:latin typeface="Arial" pitchFamily="34" charset="0"/>
                <a:cs typeface="Arial" pitchFamily="34" charset="0"/>
              </a:rPr>
              <a:t>Có 4 bit trong thanh ghi TCON được sử dụng cho bộ </a:t>
            </a:r>
            <a:r>
              <a:rPr lang="en-US" sz="2000" smtClean="0">
                <a:latin typeface="Arial" pitchFamily="34" charset="0"/>
                <a:cs typeface="Arial" pitchFamily="34" charset="0"/>
              </a:rPr>
              <a:t>Timer/Counter: </a:t>
            </a:r>
          </a:p>
          <a:p>
            <a:pPr algn="just">
              <a:lnSpc>
                <a:spcPct val="150000"/>
              </a:lnSpc>
            </a:pPr>
            <a:r>
              <a:rPr lang="en-US" sz="2000" smtClean="0">
                <a:latin typeface="Arial" pitchFamily="34" charset="0"/>
                <a:cs typeface="Arial" pitchFamily="34" charset="0"/>
              </a:rPr>
              <a:t>+ </a:t>
            </a:r>
            <a:r>
              <a:rPr lang="en-US" sz="2000">
                <a:latin typeface="Arial" pitchFamily="34" charset="0"/>
                <a:cs typeface="Arial" pitchFamily="34" charset="0"/>
              </a:rPr>
              <a:t>Bit TR0, </a:t>
            </a:r>
            <a:r>
              <a:rPr lang="en-US" sz="2000" smtClean="0">
                <a:latin typeface="Arial" pitchFamily="34" charset="0"/>
                <a:cs typeface="Arial" pitchFamily="34" charset="0"/>
              </a:rPr>
              <a:t>TR1 dùng </a:t>
            </a:r>
            <a:r>
              <a:rPr lang="en-US" sz="2000">
                <a:latin typeface="Arial" pitchFamily="34" charset="0"/>
                <a:cs typeface="Arial" pitchFamily="34" charset="0"/>
              </a:rPr>
              <a:t>để khởi động/dừng Timer/Counter </a:t>
            </a:r>
            <a:r>
              <a:rPr lang="en-US" sz="2000" smtClean="0">
                <a:latin typeface="Arial" pitchFamily="34" charset="0"/>
                <a:cs typeface="Arial" pitchFamily="34" charset="0"/>
              </a:rPr>
              <a:t>0 và 1</a:t>
            </a:r>
          </a:p>
          <a:p>
            <a:pPr algn="just"/>
            <a:r>
              <a:rPr lang="en-US" sz="2000" smtClean="0">
                <a:latin typeface="Arial" pitchFamily="34" charset="0"/>
                <a:cs typeface="Arial" pitchFamily="34" charset="0"/>
              </a:rPr>
              <a:t>+ </a:t>
            </a:r>
            <a:r>
              <a:rPr lang="en-US" sz="2000">
                <a:latin typeface="Arial" pitchFamily="34" charset="0"/>
                <a:cs typeface="Arial" pitchFamily="34" charset="0"/>
              </a:rPr>
              <a:t>Có 2 bit cờ báo trạng thái tràn của bộ Timer/Counter. Đó </a:t>
            </a:r>
            <a:r>
              <a:rPr lang="en-US" sz="2000" smtClean="0">
                <a:latin typeface="Arial" pitchFamily="34" charset="0"/>
                <a:cs typeface="Arial" pitchFamily="34" charset="0"/>
              </a:rPr>
              <a:t>là: Bit </a:t>
            </a:r>
            <a:r>
              <a:rPr lang="en-US" sz="2000">
                <a:latin typeface="Arial" pitchFamily="34" charset="0"/>
                <a:cs typeface="Arial" pitchFamily="34" charset="0"/>
              </a:rPr>
              <a:t>TF0 báo tràn cho bộ Timer/Counter </a:t>
            </a:r>
            <a:r>
              <a:rPr lang="en-US" sz="2000" smtClean="0">
                <a:latin typeface="Arial" pitchFamily="34" charset="0"/>
                <a:cs typeface="Arial" pitchFamily="34" charset="0"/>
              </a:rPr>
              <a:t>0 và Bit TF1 báo tràn cho bộ Timer/Counter 1</a:t>
            </a:r>
          </a:p>
        </p:txBody>
      </p:sp>
      <p:pic>
        <p:nvPicPr>
          <p:cNvPr id="6" name="Picture 5" descr="http://dammedientu.vn/wp-content/uploads/2018/02/download-4-2.png"/>
          <p:cNvPicPr/>
          <p:nvPr/>
        </p:nvPicPr>
        <p:blipFill>
          <a:blip r:embed="rId2">
            <a:extLst>
              <a:ext uri="{28A0092B-C50C-407E-A947-70E740481C1C}">
                <a14:useLocalDpi xmlns:a14="http://schemas.microsoft.com/office/drawing/2010/main" val="0"/>
              </a:ext>
            </a:extLst>
          </a:blip>
          <a:srcRect/>
          <a:stretch>
            <a:fillRect/>
          </a:stretch>
        </p:blipFill>
        <p:spPr bwMode="auto">
          <a:xfrm>
            <a:off x="237016" y="2163451"/>
            <a:ext cx="8686800" cy="975422"/>
          </a:xfrm>
          <a:prstGeom prst="rect">
            <a:avLst/>
          </a:prstGeom>
          <a:noFill/>
          <a:ln>
            <a:noFill/>
          </a:ln>
        </p:spPr>
      </p:pic>
    </p:spTree>
    <p:extLst>
      <p:ext uri="{BB962C8B-B14F-4D97-AF65-F5344CB8AC3E}">
        <p14:creationId xmlns:p14="http://schemas.microsoft.com/office/powerpoint/2010/main" val="39248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smtClean="0">
                <a:solidFill>
                  <a:schemeClr val="accent2"/>
                </a:solidFill>
                <a:latin typeface="Arial" pitchFamily="34" charset="0"/>
                <a:cs typeface="Arial" pitchFamily="34" charset="0"/>
              </a:rPr>
              <a:t>3. </a:t>
            </a:r>
            <a:r>
              <a:rPr lang="en-US" sz="2400" b="1">
                <a:solidFill>
                  <a:schemeClr val="accent2"/>
                </a:solidFill>
                <a:latin typeface="Arial" pitchFamily="34" charset="0"/>
                <a:cs typeface="Arial" pitchFamily="34" charset="0"/>
              </a:rPr>
              <a:t>Các bước thiết lập cho Timer/Counter trong 8051</a:t>
            </a:r>
          </a:p>
        </p:txBody>
      </p:sp>
      <p:sp>
        <p:nvSpPr>
          <p:cNvPr id="2" name="Rectangle 1"/>
          <p:cNvSpPr/>
          <p:nvPr/>
        </p:nvSpPr>
        <p:spPr>
          <a:xfrm>
            <a:off x="228600" y="1274020"/>
            <a:ext cx="8695216" cy="707886"/>
          </a:xfrm>
          <a:prstGeom prst="rect">
            <a:avLst/>
          </a:prstGeom>
        </p:spPr>
        <p:txBody>
          <a:bodyPr wrap="square">
            <a:spAutoFit/>
          </a:bodyPr>
          <a:lstStyle/>
          <a:p>
            <a:pPr algn="just"/>
            <a:r>
              <a:rPr lang="en-US" sz="2000">
                <a:latin typeface="Arial" pitchFamily="34" charset="0"/>
                <a:cs typeface="Arial" pitchFamily="34" charset="0"/>
              </a:rPr>
              <a:t>Để sử dụng bộ Timer/Counter trong 8051, chúng ta khởi tạo theo các bước </a:t>
            </a:r>
            <a:r>
              <a:rPr lang="en-US" sz="2000" smtClean="0">
                <a:latin typeface="Arial" pitchFamily="34" charset="0"/>
                <a:cs typeface="Arial" pitchFamily="34" charset="0"/>
              </a:rPr>
              <a:t>sau:</a:t>
            </a:r>
            <a:endParaRPr lang="en-US" sz="2000" b="1">
              <a:latin typeface="Arial" pitchFamily="34" charset="0"/>
              <a:cs typeface="Arial" pitchFamily="34" charset="0"/>
            </a:endParaRPr>
          </a:p>
        </p:txBody>
      </p:sp>
      <p:sp>
        <p:nvSpPr>
          <p:cNvPr id="7" name="Rectangle 6"/>
          <p:cNvSpPr/>
          <p:nvPr/>
        </p:nvSpPr>
        <p:spPr>
          <a:xfrm>
            <a:off x="266700" y="2208235"/>
            <a:ext cx="8695216" cy="707886"/>
          </a:xfrm>
          <a:prstGeom prst="rect">
            <a:avLst/>
          </a:prstGeom>
        </p:spPr>
        <p:txBody>
          <a:bodyPr wrap="square">
            <a:spAutoFit/>
          </a:bodyPr>
          <a:lstStyle/>
          <a:p>
            <a:pPr lvl="0" algn="just"/>
            <a:r>
              <a:rPr lang="en-US" sz="2000" b="1" smtClean="0">
                <a:latin typeface="Arial" pitchFamily="34" charset="0"/>
                <a:cs typeface="Arial" pitchFamily="34" charset="0"/>
              </a:rPr>
              <a:t>Bước 1: </a:t>
            </a:r>
            <a:r>
              <a:rPr lang="en-US" sz="2000" smtClean="0">
                <a:latin typeface="Arial" pitchFamily="34" charset="0"/>
                <a:cs typeface="Arial" pitchFamily="34" charset="0"/>
              </a:rPr>
              <a:t>Ghán </a:t>
            </a:r>
            <a:r>
              <a:rPr lang="en-US" sz="2000">
                <a:latin typeface="Arial" pitchFamily="34" charset="0"/>
                <a:cs typeface="Arial" pitchFamily="34" charset="0"/>
              </a:rPr>
              <a:t>giá trị cho thanh ghi TMOD để thiết lập chế độ hoạt động cho bộ Timer/Counter.</a:t>
            </a:r>
          </a:p>
        </p:txBody>
      </p:sp>
      <p:sp>
        <p:nvSpPr>
          <p:cNvPr id="8" name="Rectangle 7"/>
          <p:cNvSpPr/>
          <p:nvPr/>
        </p:nvSpPr>
        <p:spPr>
          <a:xfrm>
            <a:off x="266700" y="3327737"/>
            <a:ext cx="8695216" cy="1938992"/>
          </a:xfrm>
          <a:prstGeom prst="rect">
            <a:avLst/>
          </a:prstGeom>
        </p:spPr>
        <p:txBody>
          <a:bodyPr wrap="square">
            <a:spAutoFit/>
          </a:bodyPr>
          <a:lstStyle/>
          <a:p>
            <a:pPr algn="just">
              <a:lnSpc>
                <a:spcPct val="150000"/>
              </a:lnSpc>
            </a:pPr>
            <a:r>
              <a:rPr lang="en-US" sz="2000">
                <a:latin typeface="Arial" pitchFamily="34" charset="0"/>
                <a:cs typeface="Arial" pitchFamily="34" charset="0"/>
              </a:rPr>
              <a:t>Ví </a:t>
            </a:r>
            <a:r>
              <a:rPr lang="en-US" sz="2000" smtClean="0">
                <a:latin typeface="Arial" pitchFamily="34" charset="0"/>
                <a:cs typeface="Arial" pitchFamily="34" charset="0"/>
              </a:rPr>
              <a:t>dụ:	+ Ta  </a:t>
            </a:r>
            <a:r>
              <a:rPr lang="en-US" sz="2000">
                <a:latin typeface="Arial" pitchFamily="34" charset="0"/>
                <a:cs typeface="Arial" pitchFamily="34" charset="0"/>
              </a:rPr>
              <a:t>muốn sử dụng Timer/Counter 0 ở chế độ 16 </a:t>
            </a:r>
            <a:r>
              <a:rPr lang="en-US" sz="2000" smtClean="0">
                <a:latin typeface="Arial" pitchFamily="34" charset="0"/>
                <a:cs typeface="Arial" pitchFamily="34" charset="0"/>
              </a:rPr>
              <a:t>bit:</a:t>
            </a:r>
          </a:p>
          <a:p>
            <a:pPr algn="just">
              <a:lnSpc>
                <a:spcPct val="150000"/>
              </a:lnSpc>
            </a:pPr>
            <a:r>
              <a:rPr lang="en-US" sz="2000" smtClean="0">
                <a:latin typeface="Arial" pitchFamily="34" charset="0"/>
                <a:cs typeface="Arial" pitchFamily="34" charset="0"/>
              </a:rPr>
              <a:t>		=&gt; Ta chọn bit M1 </a:t>
            </a:r>
            <a:r>
              <a:rPr lang="en-US" sz="2000">
                <a:latin typeface="Arial" pitchFamily="34" charset="0"/>
                <a:cs typeface="Arial" pitchFamily="34" charset="0"/>
              </a:rPr>
              <a:t>= </a:t>
            </a:r>
            <a:r>
              <a:rPr lang="en-US" sz="2000" smtClean="0">
                <a:latin typeface="Arial" pitchFamily="34" charset="0"/>
                <a:cs typeface="Arial" pitchFamily="34" charset="0"/>
              </a:rPr>
              <a:t>0 và </a:t>
            </a:r>
            <a:r>
              <a:rPr lang="en-US" sz="2000">
                <a:latin typeface="Arial" pitchFamily="34" charset="0"/>
                <a:cs typeface="Arial" pitchFamily="34" charset="0"/>
              </a:rPr>
              <a:t>M0 = </a:t>
            </a:r>
            <a:r>
              <a:rPr lang="en-US" sz="2000" smtClean="0">
                <a:latin typeface="Arial" pitchFamily="34" charset="0"/>
                <a:cs typeface="Arial" pitchFamily="34" charset="0"/>
              </a:rPr>
              <a:t>1</a:t>
            </a:r>
          </a:p>
          <a:p>
            <a:pPr algn="just">
              <a:lnSpc>
                <a:spcPct val="150000"/>
              </a:lnSpc>
            </a:pPr>
            <a:r>
              <a:rPr lang="en-US" sz="2000" smtClean="0">
                <a:latin typeface="Arial" pitchFamily="34" charset="0"/>
                <a:cs typeface="Arial" pitchFamily="34" charset="0"/>
              </a:rPr>
              <a:t>	+ Sử </a:t>
            </a:r>
            <a:r>
              <a:rPr lang="en-US" sz="2000">
                <a:latin typeface="Arial" pitchFamily="34" charset="0"/>
                <a:cs typeface="Arial" pitchFamily="34" charset="0"/>
              </a:rPr>
              <a:t>dụng nguồn clock </a:t>
            </a:r>
            <a:r>
              <a:rPr lang="en-US" sz="2000" smtClean="0">
                <a:latin typeface="Arial" pitchFamily="34" charset="0"/>
                <a:cs typeface="Arial" pitchFamily="34" charset="0"/>
              </a:rPr>
              <a:t>nội: =&gt; Ta chọn bit C/T </a:t>
            </a:r>
            <a:r>
              <a:rPr lang="en-US" sz="2000">
                <a:latin typeface="Arial" pitchFamily="34" charset="0"/>
                <a:cs typeface="Arial" pitchFamily="34" charset="0"/>
              </a:rPr>
              <a:t>= </a:t>
            </a:r>
            <a:r>
              <a:rPr lang="en-US" sz="2000" smtClean="0">
                <a:latin typeface="Arial" pitchFamily="34" charset="0"/>
                <a:cs typeface="Arial" pitchFamily="34" charset="0"/>
              </a:rPr>
              <a:t>0.</a:t>
            </a:r>
            <a:endParaRPr lang="en-US" sz="2000">
              <a:latin typeface="Arial" pitchFamily="34" charset="0"/>
              <a:cs typeface="Arial" pitchFamily="34" charset="0"/>
            </a:endParaRPr>
          </a:p>
          <a:p>
            <a:pPr algn="just">
              <a:lnSpc>
                <a:spcPct val="150000"/>
              </a:lnSpc>
            </a:pPr>
            <a:r>
              <a:rPr lang="en-US" sz="2000" smtClean="0">
                <a:latin typeface="Arial" pitchFamily="34" charset="0"/>
                <a:cs typeface="Arial" pitchFamily="34" charset="0"/>
              </a:rPr>
              <a:t>	+ Ta sẽ </a:t>
            </a:r>
            <a:r>
              <a:rPr lang="en-US" sz="2000">
                <a:latin typeface="Arial" pitchFamily="34" charset="0"/>
                <a:cs typeface="Arial" pitchFamily="34" charset="0"/>
              </a:rPr>
              <a:t>ghán cho thanh ghi TMOD giá trị: 0x01. </a:t>
            </a:r>
            <a:r>
              <a:rPr lang="en-US" sz="2000" smtClean="0">
                <a:latin typeface="Arial" pitchFamily="34" charset="0"/>
                <a:cs typeface="Arial" pitchFamily="34" charset="0"/>
              </a:rPr>
              <a:t>=&gt; TMOD </a:t>
            </a:r>
            <a:r>
              <a:rPr lang="en-US" sz="2000">
                <a:latin typeface="Arial" pitchFamily="34" charset="0"/>
                <a:cs typeface="Arial" pitchFamily="34" charset="0"/>
              </a:rPr>
              <a:t>= </a:t>
            </a:r>
            <a:r>
              <a:rPr lang="en-US" sz="2000" smtClean="0">
                <a:latin typeface="Arial" pitchFamily="34" charset="0"/>
                <a:cs typeface="Arial" pitchFamily="34" charset="0"/>
              </a:rPr>
              <a:t>0x01.</a:t>
            </a:r>
            <a:endParaRPr lang="en-US" sz="2000">
              <a:latin typeface="Arial" pitchFamily="34" charset="0"/>
              <a:cs typeface="Arial" pitchFamily="34" charset="0"/>
            </a:endParaRPr>
          </a:p>
        </p:txBody>
      </p:sp>
    </p:spTree>
    <p:extLst>
      <p:ext uri="{BB962C8B-B14F-4D97-AF65-F5344CB8AC3E}">
        <p14:creationId xmlns:p14="http://schemas.microsoft.com/office/powerpoint/2010/main" val="4178994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smtClean="0">
                <a:solidFill>
                  <a:schemeClr val="accent2"/>
                </a:solidFill>
                <a:latin typeface="Arial" pitchFamily="34" charset="0"/>
                <a:cs typeface="Arial" pitchFamily="34" charset="0"/>
              </a:rPr>
              <a:t>3. </a:t>
            </a:r>
            <a:r>
              <a:rPr lang="en-US" sz="2400" b="1">
                <a:solidFill>
                  <a:schemeClr val="accent2"/>
                </a:solidFill>
                <a:latin typeface="Arial" pitchFamily="34" charset="0"/>
                <a:cs typeface="Arial" pitchFamily="34" charset="0"/>
              </a:rPr>
              <a:t>Các bước thiết lập cho Timer/Counter trong 8051</a:t>
            </a:r>
          </a:p>
        </p:txBody>
      </p:sp>
      <p:sp>
        <p:nvSpPr>
          <p:cNvPr id="6" name="Rectangle 5"/>
          <p:cNvSpPr/>
          <p:nvPr/>
        </p:nvSpPr>
        <p:spPr>
          <a:xfrm>
            <a:off x="228600" y="1525131"/>
            <a:ext cx="8695216" cy="400110"/>
          </a:xfrm>
          <a:prstGeom prst="rect">
            <a:avLst/>
          </a:prstGeom>
        </p:spPr>
        <p:txBody>
          <a:bodyPr wrap="square">
            <a:spAutoFit/>
          </a:bodyPr>
          <a:lstStyle/>
          <a:p>
            <a:pPr>
              <a:spcBef>
                <a:spcPts val="1200"/>
              </a:spcBef>
            </a:pPr>
            <a:r>
              <a:rPr lang="en-US" sz="2000" b="1" smtClean="0">
                <a:latin typeface="Arial" pitchFamily="34" charset="0"/>
                <a:cs typeface="Arial" pitchFamily="34" charset="0"/>
              </a:rPr>
              <a:t>Bước 2: </a:t>
            </a:r>
            <a:r>
              <a:rPr lang="en-US" sz="2000" smtClean="0">
                <a:latin typeface="Arial" pitchFamily="34" charset="0"/>
                <a:cs typeface="Arial" pitchFamily="34" charset="0"/>
              </a:rPr>
              <a:t>Khởi </a:t>
            </a:r>
            <a:r>
              <a:rPr lang="en-US" sz="2000">
                <a:latin typeface="Arial" pitchFamily="34" charset="0"/>
                <a:cs typeface="Arial" pitchFamily="34" charset="0"/>
              </a:rPr>
              <a:t>tạo giá trị cho thanh ghi chứa giá trị đếm TLx, THx</a:t>
            </a:r>
            <a:r>
              <a:rPr lang="en-US" sz="2000" smtClean="0">
                <a:latin typeface="Arial" pitchFamily="34" charset="0"/>
                <a:cs typeface="Arial" pitchFamily="34" charset="0"/>
              </a:rPr>
              <a:t>.</a:t>
            </a:r>
          </a:p>
        </p:txBody>
      </p:sp>
      <p:sp>
        <p:nvSpPr>
          <p:cNvPr id="9" name="Rectangle 8"/>
          <p:cNvSpPr/>
          <p:nvPr/>
        </p:nvSpPr>
        <p:spPr>
          <a:xfrm>
            <a:off x="254000" y="2001441"/>
            <a:ext cx="8669816" cy="707886"/>
          </a:xfrm>
          <a:prstGeom prst="rect">
            <a:avLst/>
          </a:prstGeom>
        </p:spPr>
        <p:txBody>
          <a:bodyPr wrap="square">
            <a:spAutoFit/>
          </a:bodyPr>
          <a:lstStyle/>
          <a:p>
            <a:pPr lvl="0" algn="just"/>
            <a:r>
              <a:rPr lang="en-US" sz="2000" smtClean="0">
                <a:latin typeface="Arial" pitchFamily="34" charset="0"/>
                <a:cs typeface="Arial" pitchFamily="34" charset="0"/>
              </a:rPr>
              <a:t>Ví dụ: Cần </a:t>
            </a:r>
            <a:r>
              <a:rPr lang="en-US" sz="2000">
                <a:latin typeface="Arial" pitchFamily="34" charset="0"/>
                <a:cs typeface="Arial" pitchFamily="34" charset="0"/>
              </a:rPr>
              <a:t>cài đặt Timer/Counter 0 hoạt động để cứ 10ms thì sẽ xảy ra tràn. Biết thạch anh là 12MHz. Tính giá trị cần gán cho thanh ghi TL0, TH0.</a:t>
            </a:r>
          </a:p>
        </p:txBody>
      </p:sp>
      <p:sp>
        <p:nvSpPr>
          <p:cNvPr id="10" name="Rectangle 1"/>
          <p:cNvSpPr>
            <a:spLocks noChangeArrowheads="1"/>
          </p:cNvSpPr>
          <p:nvPr/>
        </p:nvSpPr>
        <p:spPr bwMode="auto">
          <a:xfrm>
            <a:off x="228600" y="2667000"/>
            <a:ext cx="866981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ts val="1200"/>
              </a:spcBef>
              <a:spcAft>
                <a:spcPct val="0"/>
              </a:spcAft>
              <a:buClrTx/>
              <a:buSzTx/>
              <a:buFontTx/>
              <a:buNone/>
              <a:tabLst/>
            </a:pPr>
            <a:r>
              <a:rPr kumimoji="0" lang="en-US" sz="20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Thực</a:t>
            </a:r>
            <a:r>
              <a:rPr kumimoji="0" lang="en-US" sz="2000" b="1" i="0" u="none" strike="noStrike" cap="none" normalizeH="0" smtClean="0">
                <a:ln>
                  <a:noFill/>
                </a:ln>
                <a:solidFill>
                  <a:schemeClr val="tx1"/>
                </a:solidFill>
                <a:effectLst/>
                <a:latin typeface="Arial" pitchFamily="34" charset="0"/>
                <a:ea typeface="Times New Roman" pitchFamily="18" charset="0"/>
                <a:cs typeface="Arial" pitchFamily="34" charset="0"/>
              </a:rPr>
              <a:t> hiện:</a:t>
            </a:r>
            <a:endParaRPr kumimoji="0" lang="en-US" sz="2000" b="1"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Với thạch anh 12MHz, =&gt;</a:t>
            </a:r>
            <a:r>
              <a:rPr kumimoji="0" lang="en-US" sz="2000" b="0" i="0" u="none" strike="noStrike" cap="none" normalizeH="0" smtClean="0">
                <a:ln>
                  <a:noFill/>
                </a:ln>
                <a:solidFill>
                  <a:schemeClr val="tx1"/>
                </a:solidFill>
                <a:effectLst/>
                <a:latin typeface="Arial" pitchFamily="34" charset="0"/>
                <a:ea typeface="Times New Roman" pitchFamily="18" charset="0"/>
                <a:cs typeface="Arial" pitchFamily="34" charset="0"/>
              </a:rPr>
              <a:t> </a:t>
            </a: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tần số hoạt động của Timer/Counter là: (1/12)*12 = 1MHz. (1 xung nhịp (1us) thì bộ đếm tăng thêm 1 giá trị).</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=&gt; Để 10ms = 10000us xảy ra tràn thì cần cho bộ đếm đếm 10000 lần (n=10000).</a:t>
            </a:r>
            <a:endParaRPr kumimoji="0" lang="en-US" sz="2000" b="0"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=&gt;giá trị gán cho TL0, TH0: 65536 -10000 = 55536 = 0xD8F0</a:t>
            </a:r>
          </a:p>
          <a:p>
            <a:pPr marL="0" marR="0" lvl="0" indent="457200" algn="just" defTabSz="914400" rtl="0" eaLnBrk="0" fontAlgn="base" latinLnBrk="0" hangingPunct="0">
              <a:lnSpc>
                <a:spcPct val="100000"/>
              </a:lnSpc>
              <a:spcBef>
                <a:spcPts val="12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=&gt; TL0 = 0xF0, TH0 = 0xD8.</a:t>
            </a:r>
            <a:r>
              <a:rPr kumimoji="0" lang="en-US" sz="2000" b="0" i="0" u="none" strike="noStrike" cap="none" normalizeH="0" baseline="0" smtClean="0">
                <a:ln>
                  <a:noFill/>
                </a:ln>
                <a:solidFill>
                  <a:schemeClr val="tx1"/>
                </a:solidFill>
                <a:effectLst/>
                <a:latin typeface="Arial" pitchFamily="34" charset="0"/>
                <a:cs typeface="Arial" pitchFamily="34" charset="0"/>
              </a:rPr>
              <a:t> </a:t>
            </a:r>
          </a:p>
        </p:txBody>
      </p:sp>
      <p:sp>
        <p:nvSpPr>
          <p:cNvPr id="11" name="Rectangle 10"/>
          <p:cNvSpPr/>
          <p:nvPr/>
        </p:nvSpPr>
        <p:spPr>
          <a:xfrm>
            <a:off x="254000" y="5943600"/>
            <a:ext cx="8695216" cy="400110"/>
          </a:xfrm>
          <a:prstGeom prst="rect">
            <a:avLst/>
          </a:prstGeom>
        </p:spPr>
        <p:txBody>
          <a:bodyPr wrap="square">
            <a:spAutoFit/>
          </a:bodyPr>
          <a:lstStyle/>
          <a:p>
            <a:pPr>
              <a:spcBef>
                <a:spcPts val="1200"/>
              </a:spcBef>
            </a:pPr>
            <a:r>
              <a:rPr lang="en-US" sz="2000" b="1" smtClean="0">
                <a:latin typeface="Arial" pitchFamily="34" charset="0"/>
                <a:cs typeface="Arial" pitchFamily="34" charset="0"/>
              </a:rPr>
              <a:t>Bước 3: </a:t>
            </a:r>
            <a:r>
              <a:rPr lang="en-US" sz="2000">
                <a:latin typeface="Arial" pitchFamily="34" charset="0"/>
                <a:cs typeface="Arial" pitchFamily="34" charset="0"/>
              </a:rPr>
              <a:t>Bật bit TRx để khởi động bộ Timer/Counter</a:t>
            </a:r>
            <a:r>
              <a:rPr lang="en-US" sz="2000" smtClean="0">
                <a:latin typeface="Arial" pitchFamily="34" charset="0"/>
                <a:cs typeface="Arial" pitchFamily="34" charset="0"/>
              </a:rPr>
              <a:t>.</a:t>
            </a:r>
          </a:p>
        </p:txBody>
      </p:sp>
    </p:spTree>
    <p:extLst>
      <p:ext uri="{BB962C8B-B14F-4D97-AF65-F5344CB8AC3E}">
        <p14:creationId xmlns:p14="http://schemas.microsoft.com/office/powerpoint/2010/main" val="718718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4</a:t>
            </a:r>
            <a:r>
              <a:rPr lang="en-US" sz="2400" b="1" smtClean="0">
                <a:solidFill>
                  <a:schemeClr val="accent2"/>
                </a:solidFill>
                <a:latin typeface="Arial" pitchFamily="34" charset="0"/>
                <a:cs typeface="Arial" pitchFamily="34" charset="0"/>
              </a:rPr>
              <a:t>. Ví dụ thiết lập cho </a:t>
            </a:r>
            <a:r>
              <a:rPr lang="en-US" sz="2400" b="1">
                <a:solidFill>
                  <a:schemeClr val="accent2"/>
                </a:solidFill>
                <a:latin typeface="Arial" pitchFamily="34" charset="0"/>
                <a:cs typeface="Arial" pitchFamily="34" charset="0"/>
              </a:rPr>
              <a:t>Timer/Counter trong 8051</a:t>
            </a:r>
          </a:p>
        </p:txBody>
      </p:sp>
      <p:sp>
        <p:nvSpPr>
          <p:cNvPr id="2" name="Rectangle 1"/>
          <p:cNvSpPr/>
          <p:nvPr/>
        </p:nvSpPr>
        <p:spPr>
          <a:xfrm>
            <a:off x="228600" y="1295400"/>
            <a:ext cx="8610600" cy="1015663"/>
          </a:xfrm>
          <a:prstGeom prst="rect">
            <a:avLst/>
          </a:prstGeom>
        </p:spPr>
        <p:txBody>
          <a:bodyPr wrap="square">
            <a:spAutoFit/>
          </a:bodyPr>
          <a:lstStyle/>
          <a:p>
            <a:pPr algn="just"/>
            <a:r>
              <a:rPr lang="en-US" sz="2000">
                <a:latin typeface="Arial" pitchFamily="34" charset="0"/>
                <a:cs typeface="Arial" pitchFamily="34" charset="0"/>
              </a:rPr>
              <a:t>Tạo xung có tần số 2KHz trên chân P2.0, trong đó độ rộng mức 1 chiếm 70%, độ rộng mức 0 chiếm 30%. Biết mạch sử dụng thạch anh có tần số 12MHz</a:t>
            </a:r>
          </a:p>
        </p:txBody>
      </p:sp>
      <p:sp>
        <p:nvSpPr>
          <p:cNvPr id="3" name="Rectangle 2"/>
          <p:cNvSpPr/>
          <p:nvPr/>
        </p:nvSpPr>
        <p:spPr>
          <a:xfrm>
            <a:off x="209550" y="2514600"/>
            <a:ext cx="8610600" cy="3939540"/>
          </a:xfrm>
          <a:prstGeom prst="rect">
            <a:avLst/>
          </a:prstGeom>
        </p:spPr>
        <p:txBody>
          <a:bodyPr wrap="square">
            <a:spAutoFit/>
          </a:bodyPr>
          <a:lstStyle/>
          <a:p>
            <a:pPr lvl="0" algn="just">
              <a:spcBef>
                <a:spcPts val="1200"/>
              </a:spcBef>
            </a:pPr>
            <a:r>
              <a:rPr lang="en-US" sz="2000" smtClean="0">
                <a:latin typeface="Arial" pitchFamily="34" charset="0"/>
                <a:cs typeface="Arial" pitchFamily="34" charset="0"/>
              </a:rPr>
              <a:t>- Mạch </a:t>
            </a:r>
            <a:r>
              <a:rPr lang="en-US" sz="2000">
                <a:latin typeface="Arial" pitchFamily="34" charset="0"/>
                <a:cs typeface="Arial" pitchFamily="34" charset="0"/>
              </a:rPr>
              <a:t>sử dụng thạch anh có tần số </a:t>
            </a:r>
            <a:r>
              <a:rPr lang="en-US" sz="2000" smtClean="0">
                <a:latin typeface="Arial" pitchFamily="34" charset="0"/>
                <a:cs typeface="Arial" pitchFamily="34" charset="0"/>
              </a:rPr>
              <a:t>12MHz</a:t>
            </a:r>
          </a:p>
          <a:p>
            <a:pPr lvl="0" algn="just">
              <a:spcBef>
                <a:spcPts val="1200"/>
              </a:spcBef>
            </a:pPr>
            <a:r>
              <a:rPr lang="en-US" sz="2000" smtClean="0">
                <a:latin typeface="Arial" pitchFamily="34" charset="0"/>
                <a:cs typeface="Arial" pitchFamily="34" charset="0"/>
              </a:rPr>
              <a:t>=&gt; Tần </a:t>
            </a:r>
            <a:r>
              <a:rPr lang="en-US" sz="2000">
                <a:latin typeface="Arial" pitchFamily="34" charset="0"/>
                <a:cs typeface="Arial" pitchFamily="34" charset="0"/>
              </a:rPr>
              <a:t>số xung nhịp cấp cho bộ timer/counter là (1/12)*12=1MHz (Mỗi xung clock mất 1us).</a:t>
            </a:r>
          </a:p>
          <a:p>
            <a:pPr lvl="0" algn="just">
              <a:spcBef>
                <a:spcPts val="1200"/>
              </a:spcBef>
            </a:pPr>
            <a:r>
              <a:rPr lang="en-US" sz="2000" smtClean="0">
                <a:latin typeface="Arial" pitchFamily="34" charset="0"/>
                <a:cs typeface="Arial" pitchFamily="34" charset="0"/>
              </a:rPr>
              <a:t>- Vì Xung </a:t>
            </a:r>
            <a:r>
              <a:rPr lang="en-US" sz="2000">
                <a:latin typeface="Arial" pitchFamily="34" charset="0"/>
                <a:cs typeface="Arial" pitchFamily="34" charset="0"/>
              </a:rPr>
              <a:t>có tần số f = </a:t>
            </a:r>
            <a:r>
              <a:rPr lang="en-US" sz="2000" smtClean="0">
                <a:latin typeface="Arial" pitchFamily="34" charset="0"/>
                <a:cs typeface="Arial" pitchFamily="34" charset="0"/>
              </a:rPr>
              <a:t>2KHz</a:t>
            </a:r>
          </a:p>
          <a:p>
            <a:pPr lvl="0" algn="just">
              <a:spcBef>
                <a:spcPts val="1200"/>
              </a:spcBef>
            </a:pPr>
            <a:r>
              <a:rPr lang="en-US" sz="2000" smtClean="0">
                <a:latin typeface="Arial" pitchFamily="34" charset="0"/>
                <a:cs typeface="Arial" pitchFamily="34" charset="0"/>
              </a:rPr>
              <a:t>=&gt;</a:t>
            </a:r>
            <a:r>
              <a:rPr lang="en-US" sz="2000">
                <a:latin typeface="Arial" pitchFamily="34" charset="0"/>
                <a:cs typeface="Arial" pitchFamily="34" charset="0"/>
              </a:rPr>
              <a:t>T = 1/f = 0.5ms = 500us. =&gt;Cần cho bộ timer/counter đếm 500 lần.</a:t>
            </a:r>
          </a:p>
          <a:p>
            <a:pPr lvl="0" algn="just">
              <a:spcBef>
                <a:spcPts val="1200"/>
              </a:spcBef>
            </a:pPr>
            <a:r>
              <a:rPr lang="en-US" sz="2000" smtClean="0">
                <a:latin typeface="Arial" pitchFamily="34" charset="0"/>
                <a:cs typeface="Arial" pitchFamily="34" charset="0"/>
              </a:rPr>
              <a:t>- Độ </a:t>
            </a:r>
            <a:r>
              <a:rPr lang="en-US" sz="2000">
                <a:latin typeface="Arial" pitchFamily="34" charset="0"/>
                <a:cs typeface="Arial" pitchFamily="34" charset="0"/>
              </a:rPr>
              <a:t>rộng mức 1 chiếm 70</a:t>
            </a:r>
            <a:r>
              <a:rPr lang="en-US" sz="2000" smtClean="0">
                <a:latin typeface="Arial" pitchFamily="34" charset="0"/>
                <a:cs typeface="Arial" pitchFamily="34" charset="0"/>
              </a:rPr>
              <a:t>%</a:t>
            </a:r>
          </a:p>
          <a:p>
            <a:pPr lvl="0" algn="just">
              <a:spcBef>
                <a:spcPts val="1200"/>
              </a:spcBef>
            </a:pPr>
            <a:r>
              <a:rPr lang="en-US" sz="2000" smtClean="0">
                <a:latin typeface="Arial" pitchFamily="34" charset="0"/>
                <a:cs typeface="Arial" pitchFamily="34" charset="0"/>
              </a:rPr>
              <a:t>=&gt; Set </a:t>
            </a:r>
            <a:r>
              <a:rPr lang="en-US" sz="2000">
                <a:latin typeface="Arial" pitchFamily="34" charset="0"/>
                <a:cs typeface="Arial" pitchFamily="34" charset="0"/>
              </a:rPr>
              <a:t>chân P2.0 lên 1 timer/counter và cho đếm 350 lần.</a:t>
            </a:r>
          </a:p>
          <a:p>
            <a:pPr lvl="0" algn="just">
              <a:spcBef>
                <a:spcPts val="1200"/>
              </a:spcBef>
            </a:pPr>
            <a:r>
              <a:rPr lang="en-US" sz="2000" smtClean="0">
                <a:latin typeface="Arial" pitchFamily="34" charset="0"/>
                <a:cs typeface="Arial" pitchFamily="34" charset="0"/>
              </a:rPr>
              <a:t>- Độ </a:t>
            </a:r>
            <a:r>
              <a:rPr lang="en-US" sz="2000">
                <a:latin typeface="Arial" pitchFamily="34" charset="0"/>
                <a:cs typeface="Arial" pitchFamily="34" charset="0"/>
              </a:rPr>
              <a:t>rộng mức 0 chiếm 30</a:t>
            </a:r>
            <a:r>
              <a:rPr lang="en-US" sz="2000" smtClean="0">
                <a:latin typeface="Arial" pitchFamily="34" charset="0"/>
                <a:cs typeface="Arial" pitchFamily="34" charset="0"/>
              </a:rPr>
              <a:t>%</a:t>
            </a:r>
          </a:p>
          <a:p>
            <a:pPr lvl="0" algn="just">
              <a:spcBef>
                <a:spcPts val="1200"/>
              </a:spcBef>
            </a:pPr>
            <a:r>
              <a:rPr lang="en-US" sz="2000" smtClean="0">
                <a:latin typeface="Arial" pitchFamily="34" charset="0"/>
                <a:cs typeface="Arial" pitchFamily="34" charset="0"/>
              </a:rPr>
              <a:t>=&gt; Clear </a:t>
            </a:r>
            <a:r>
              <a:rPr lang="en-US" sz="2000">
                <a:latin typeface="Arial" pitchFamily="34" charset="0"/>
                <a:cs typeface="Arial" pitchFamily="34" charset="0"/>
              </a:rPr>
              <a:t>chân P2.0 về 0 và cho timer/counter đếm 150 lần.</a:t>
            </a:r>
          </a:p>
        </p:txBody>
      </p:sp>
    </p:spTree>
    <p:extLst>
      <p:ext uri="{BB962C8B-B14F-4D97-AF65-F5344CB8AC3E}">
        <p14:creationId xmlns:p14="http://schemas.microsoft.com/office/powerpoint/2010/main" val="191658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3032" y="605135"/>
            <a:ext cx="8974768" cy="461665"/>
          </a:xfrm>
          <a:prstGeom prst="rect">
            <a:avLst/>
          </a:prstGeom>
          <a:solidFill>
            <a:schemeClr val="accent1">
              <a:lumMod val="20000"/>
              <a:lumOff val="80000"/>
            </a:schemeClr>
          </a:solidFill>
        </p:spPr>
        <p:txBody>
          <a:bodyPr wrap="square">
            <a:spAutoFit/>
          </a:bodyPr>
          <a:lstStyle/>
          <a:p>
            <a:r>
              <a:rPr lang="en-US" sz="2400" b="1">
                <a:solidFill>
                  <a:schemeClr val="accent2"/>
                </a:solidFill>
                <a:latin typeface="Arial" pitchFamily="34" charset="0"/>
                <a:cs typeface="Arial" pitchFamily="34" charset="0"/>
              </a:rPr>
              <a:t>4</a:t>
            </a:r>
            <a:r>
              <a:rPr lang="en-US" sz="2400" b="1" smtClean="0">
                <a:solidFill>
                  <a:schemeClr val="accent2"/>
                </a:solidFill>
                <a:latin typeface="Arial" pitchFamily="34" charset="0"/>
                <a:cs typeface="Arial" pitchFamily="34" charset="0"/>
              </a:rPr>
              <a:t>. Ví dụ thiết lập cho </a:t>
            </a:r>
            <a:r>
              <a:rPr lang="en-US" sz="2400" b="1">
                <a:solidFill>
                  <a:schemeClr val="accent2"/>
                </a:solidFill>
                <a:latin typeface="Arial" pitchFamily="34" charset="0"/>
                <a:cs typeface="Arial" pitchFamily="34" charset="0"/>
              </a:rPr>
              <a:t>Timer/Counter trong 8051</a:t>
            </a:r>
          </a:p>
        </p:txBody>
      </p:sp>
      <p:sp>
        <p:nvSpPr>
          <p:cNvPr id="2" name="Rectangle 1"/>
          <p:cNvSpPr/>
          <p:nvPr/>
        </p:nvSpPr>
        <p:spPr>
          <a:xfrm>
            <a:off x="228600" y="1295400"/>
            <a:ext cx="8610600" cy="1015663"/>
          </a:xfrm>
          <a:prstGeom prst="rect">
            <a:avLst/>
          </a:prstGeom>
        </p:spPr>
        <p:txBody>
          <a:bodyPr wrap="square">
            <a:spAutoFit/>
          </a:bodyPr>
          <a:lstStyle/>
          <a:p>
            <a:pPr algn="just"/>
            <a:r>
              <a:rPr lang="en-US" sz="2000">
                <a:latin typeface="Arial" pitchFamily="34" charset="0"/>
                <a:cs typeface="Arial" pitchFamily="34" charset="0"/>
              </a:rPr>
              <a:t>Tạo xung có tần số 2KHz trên chân P2.0, trong đó độ rộng mức 1 chiếm 70%, độ rộng mức 0 chiếm 30%. Biết mạch sử dụng thạch anh có tần số 12MHz</a:t>
            </a:r>
          </a:p>
        </p:txBody>
      </p:sp>
      <p:pic>
        <p:nvPicPr>
          <p:cNvPr id="5" name="Picture 4" descr="http://dammedientu.vn/wp-content/uploads/2018/02/download-5-1.png"/>
          <p:cNvPicPr/>
          <p:nvPr/>
        </p:nvPicPr>
        <p:blipFill>
          <a:blip r:embed="rId2">
            <a:extLst>
              <a:ext uri="{28A0092B-C50C-407E-A947-70E740481C1C}">
                <a14:useLocalDpi xmlns:a14="http://schemas.microsoft.com/office/drawing/2010/main" val="0"/>
              </a:ext>
            </a:extLst>
          </a:blip>
          <a:srcRect/>
          <a:stretch>
            <a:fillRect/>
          </a:stretch>
        </p:blipFill>
        <p:spPr bwMode="auto">
          <a:xfrm>
            <a:off x="1352550" y="2311063"/>
            <a:ext cx="5867400" cy="2990850"/>
          </a:xfrm>
          <a:prstGeom prst="rect">
            <a:avLst/>
          </a:prstGeom>
          <a:noFill/>
          <a:ln>
            <a:noFill/>
          </a:ln>
        </p:spPr>
      </p:pic>
    </p:spTree>
    <p:extLst>
      <p:ext uri="{BB962C8B-B14F-4D97-AF65-F5344CB8AC3E}">
        <p14:creationId xmlns:p14="http://schemas.microsoft.com/office/powerpoint/2010/main" val="24880196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0" y="4419600"/>
            <a:ext cx="9144000" cy="2438400"/>
          </a:xfrm>
          <a:prstGeom prst="rect">
            <a:avLst/>
          </a:prstGeom>
          <a:solidFill>
            <a:srgbClr val="6666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spcBef>
                <a:spcPts val="600"/>
              </a:spcBef>
              <a:defRPr/>
            </a:pPr>
            <a:r>
              <a:rPr lang="en-AU" altLang="en-US" sz="4400" b="1">
                <a:solidFill>
                  <a:srgbClr val="FF0000"/>
                </a:solidFill>
                <a:effectLst>
                  <a:outerShdw blurRad="38100" dist="38100" dir="2700000" algn="tl">
                    <a:srgbClr val="000000"/>
                  </a:outerShdw>
                </a:effectLst>
                <a:latin typeface="Arial" pitchFamily="34" charset="0"/>
                <a:cs typeface="Arial" pitchFamily="34" charset="0"/>
              </a:rPr>
              <a:t>Bài </a:t>
            </a:r>
            <a:r>
              <a:rPr lang="en-AU" altLang="en-US" sz="4400" b="1" smtClean="0">
                <a:solidFill>
                  <a:srgbClr val="FF0000"/>
                </a:solidFill>
                <a:effectLst>
                  <a:outerShdw blurRad="38100" dist="38100" dir="2700000" algn="tl">
                    <a:srgbClr val="000000"/>
                  </a:outerShdw>
                </a:effectLst>
                <a:latin typeface="Arial" pitchFamily="34" charset="0"/>
                <a:cs typeface="Arial" pitchFamily="34" charset="0"/>
              </a:rPr>
              <a:t>giảng</a:t>
            </a:r>
          </a:p>
          <a:p>
            <a:pPr algn="ctr" eaLnBrk="0" hangingPunct="0">
              <a:spcBef>
                <a:spcPts val="600"/>
              </a:spcBef>
              <a:defRPr/>
            </a:pPr>
            <a:r>
              <a:rPr lang="en-US" sz="4400" b="1" smtClean="0">
                <a:solidFill>
                  <a:srgbClr val="FFFF00"/>
                </a:solidFill>
                <a:effectLst/>
                <a:latin typeface="Arial" pitchFamily="34" charset="0"/>
                <a:cs typeface="Arial" pitchFamily="34" charset="0"/>
              </a:rPr>
              <a:t>Lập </a:t>
            </a:r>
            <a:r>
              <a:rPr lang="en-US" sz="4400" b="1">
                <a:solidFill>
                  <a:srgbClr val="FFFF00"/>
                </a:solidFill>
                <a:effectLst/>
                <a:latin typeface="Arial" pitchFamily="34" charset="0"/>
                <a:cs typeface="Arial" pitchFamily="34" charset="0"/>
              </a:rPr>
              <a:t>trình bộ định thời/bộ </a:t>
            </a:r>
            <a:r>
              <a:rPr lang="en-US" sz="4400" b="1" smtClean="0">
                <a:solidFill>
                  <a:srgbClr val="FFFF00"/>
                </a:solidFill>
                <a:effectLst/>
                <a:latin typeface="Arial" pitchFamily="34" charset="0"/>
                <a:cs typeface="Arial" pitchFamily="34" charset="0"/>
              </a:rPr>
              <a:t>đếm</a:t>
            </a:r>
          </a:p>
          <a:p>
            <a:pPr algn="ctr" eaLnBrk="0" hangingPunct="0">
              <a:spcBef>
                <a:spcPts val="600"/>
              </a:spcBef>
              <a:defRPr/>
            </a:pPr>
            <a:r>
              <a:rPr lang="en-US" sz="4400" b="1" smtClean="0">
                <a:solidFill>
                  <a:srgbClr val="FFFF00"/>
                </a:solidFill>
                <a:effectLst/>
                <a:latin typeface="Arial" pitchFamily="34" charset="0"/>
                <a:cs typeface="Arial" pitchFamily="34" charset="0"/>
              </a:rPr>
              <a:t>Timer/Counter </a:t>
            </a:r>
            <a:r>
              <a:rPr lang="en-US" sz="4400" b="1">
                <a:solidFill>
                  <a:srgbClr val="FFFF00"/>
                </a:solidFill>
                <a:effectLst/>
                <a:latin typeface="Arial" pitchFamily="34" charset="0"/>
                <a:cs typeface="Arial" pitchFamily="34" charset="0"/>
              </a:rPr>
              <a:t>với 8051</a:t>
            </a:r>
            <a:endParaRPr lang="en-AU" altLang="en-US" sz="4400" b="1">
              <a:solidFill>
                <a:srgbClr val="FFFF00"/>
              </a:solidFill>
              <a:effectLst>
                <a:outerShdw blurRad="38100" dist="38100" dir="2700000" algn="tl">
                  <a:srgbClr val="000000"/>
                </a:outerShdw>
              </a:effectLst>
              <a:latin typeface="Arial" pitchFamily="34" charset="0"/>
              <a:cs typeface="Arial" pitchFamily="34" charset="0"/>
            </a:endParaRPr>
          </a:p>
        </p:txBody>
      </p:sp>
      <p:sp>
        <p:nvSpPr>
          <p:cNvPr id="5" name="Text Box 4"/>
          <p:cNvSpPr txBox="1">
            <a:spLocks noGrp="1" noChangeArrowheads="1"/>
          </p:cNvSpPr>
          <p:nvPr>
            <p:ph type="ctrTitle"/>
          </p:nvPr>
        </p:nvSpPr>
        <p:spPr>
          <a:xfrm>
            <a:off x="0" y="3505200"/>
            <a:ext cx="9144000" cy="1143000"/>
          </a:xfrm>
        </p:spPr>
        <p:txBody>
          <a:bodyPr/>
          <a:lstStyle/>
          <a:p>
            <a:pPr eaLnBrk="1" hangingPunct="1">
              <a:spcBef>
                <a:spcPct val="50000"/>
              </a:spcBef>
              <a:defRPr/>
            </a:pPr>
            <a:r>
              <a:rPr lang="en-US" altLang="en-US" sz="1600" b="0" smtClean="0">
                <a:solidFill>
                  <a:srgbClr val="003399"/>
                </a:solidFill>
              </a:rPr>
              <a:t> </a:t>
            </a:r>
            <a:endParaRPr lang="en-US" altLang="en-US" sz="2000" b="0" smtClean="0">
              <a:solidFill>
                <a:srgbClr val="003399"/>
              </a:solidFill>
            </a:endParaRPr>
          </a:p>
        </p:txBody>
      </p:sp>
      <p:pic>
        <p:nvPicPr>
          <p:cNvPr id="6" name="Picture 10" descr="untitl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0" y="1981200"/>
            <a:ext cx="31242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443" y="0"/>
            <a:ext cx="4291057" cy="1600200"/>
          </a:xfrm>
          <a:prstGeom prst="rect">
            <a:avLst/>
          </a:prstGeom>
        </p:spPr>
      </p:pic>
      <p:sp>
        <p:nvSpPr>
          <p:cNvPr id="8" name="Rectangle 7"/>
          <p:cNvSpPr/>
          <p:nvPr/>
        </p:nvSpPr>
        <p:spPr bwMode="auto">
          <a:xfrm>
            <a:off x="0" y="1981200"/>
            <a:ext cx="2819400" cy="2436813"/>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rgbClr val="003399"/>
              </a:solidFill>
              <a:effectLst>
                <a:outerShdw blurRad="38100" dist="38100" dir="2700000" algn="tl">
                  <a:srgbClr val="000000">
                    <a:alpha val="43137"/>
                  </a:srgbClr>
                </a:outerShdw>
              </a:effectLst>
              <a:latin typeface="Trebuchet MS" pitchFamily="34" charset="0"/>
            </a:endParaRPr>
          </a:p>
        </p:txBody>
      </p:sp>
      <p:pic>
        <p:nvPicPr>
          <p:cNvPr id="9" name="Picture 8" descr="C:\Users\KCNTT\Desktop\intel 8051 .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320638" y="2574962"/>
            <a:ext cx="2284413" cy="1249288"/>
          </a:xfrm>
          <a:prstGeom prst="rect">
            <a:avLst/>
          </a:prstGeom>
          <a:noFill/>
          <a:extLst>
            <a:ext uri="{909E8E84-426E-40DD-AFC4-6F175D3DCCD1}">
              <a14:hiddenFill xmlns:a14="http://schemas.microsoft.com/office/drawing/2010/main">
                <a:solidFill>
                  <a:srgbClr val="FFFFFF"/>
                </a:solidFill>
              </a14:hiddenFill>
            </a:ext>
          </a:extLst>
        </p:spPr>
      </p:pic>
    </p:spTree>
    <p:controls>
      <mc:AlternateContent xmlns:mc="http://schemas.openxmlformats.org/markup-compatibility/2006">
        <mc:Choice xmlns:v="urn:schemas-microsoft-com:vml" Requires="v">
          <p:control spid="2051" name="ShockwaveFlash1" r:id="rId2" imgW="3200000" imgH="2438095"/>
        </mc:Choice>
        <mc:Fallback>
          <p:control name="ShockwaveFlash1" r:id="rId2" imgW="3200000" imgH="2438095">
            <p:pic>
              <p:nvPicPr>
                <p:cNvPr id="0" name="ShockwaveFlash1"/>
                <p:cNvPicPr preferRelativeResize="0">
                  <a:picLocks noChangeArrowheads="1" noChangeShapeType="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1981200"/>
                  <a:ext cx="3200400" cy="2438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9173543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381</TotalTime>
  <Words>848</Words>
  <Application>Microsoft Office PowerPoint</Application>
  <PresentationFormat>On-screen Show (4:3)</PresentationFormat>
  <Paragraphs>61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Equity</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KCNTT</dc:creator>
  <cp:lastModifiedBy>KCNTT</cp:lastModifiedBy>
  <cp:revision>25</cp:revision>
  <dcterms:created xsi:type="dcterms:W3CDTF">2018-08-04T03:02:09Z</dcterms:created>
  <dcterms:modified xsi:type="dcterms:W3CDTF">2018-08-08T00:19:37Z</dcterms:modified>
</cp:coreProperties>
</file>